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70" r:id="rId3"/>
    <p:sldId id="257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820" autoAdjust="0"/>
  </p:normalViewPr>
  <p:slideViewPr>
    <p:cSldViewPr>
      <p:cViewPr varScale="1">
        <p:scale>
          <a:sx n="146" d="100"/>
          <a:sy n="146" d="100"/>
        </p:scale>
        <p:origin x="-90" y="-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F6FE5F-C513-43EE-8C01-534B1CFE13F9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BA3098-2161-4761-9748-17DD7E7C7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977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B523-9EA6-49EE-93A1-3112D13C48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77EB6-5BA6-4CC3-9885-45D0A023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44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B523-9EA6-49EE-93A1-3112D13C48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77EB6-5BA6-4CC3-9885-45D0A023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972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B523-9EA6-49EE-93A1-3112D13C48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77EB6-5BA6-4CC3-9885-45D0A023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582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B523-9EA6-49EE-93A1-3112D13C48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77EB6-5BA6-4CC3-9885-45D0A023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53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B523-9EA6-49EE-93A1-3112D13C48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77EB6-5BA6-4CC3-9885-45D0A023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644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B523-9EA6-49EE-93A1-3112D13C48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77EB6-5BA6-4CC3-9885-45D0A023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94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B523-9EA6-49EE-93A1-3112D13C48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77EB6-5BA6-4CC3-9885-45D0A023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02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B523-9EA6-49EE-93A1-3112D13C48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77EB6-5BA6-4CC3-9885-45D0A023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352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B523-9EA6-49EE-93A1-3112D13C48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77EB6-5BA6-4CC3-9885-45D0A023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584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B523-9EA6-49EE-93A1-3112D13C48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77EB6-5BA6-4CC3-9885-45D0A023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298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B523-9EA6-49EE-93A1-3112D13C48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77EB6-5BA6-4CC3-9885-45D0A023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744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4759D2-D72F-405C-BCEE-FCA3738C301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073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BC499-BC5B-4A15-AF2B-4A91E2EC813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23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67F04B-968F-40A7-B36B-FC91C98F02F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8209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23A2F0-7E77-40CE-86CC-D26F71D1432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13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76C441-A6E5-4E25-A5E2-0A7531C9F99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628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DB39D1-B01C-4A00-8690-EFA49ABE49E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3316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6C3FE-72E8-4337-989D-62514775CF8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845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61677-0AAF-454C-843C-79C14EA08DF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877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6DFAF8-DA82-461E-BF9F-1950A3F60ED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189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24347-857C-4127-BF89-A2BED3CA552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4441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293D95-E6E5-4C68-BDFE-F966B477570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727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5B523-9EA6-49EE-93A1-3112D13C488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77EB6-5BA6-4CC3-9885-45D0A023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444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85B27C-FD3F-47E1-8713-C91F55EEBF7C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78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image" Target="../media/image52.png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19" Type="http://schemas.openxmlformats.org/officeDocument/2006/relationships/image" Target="../media/image69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844155"/>
            <a:ext cx="8352927" cy="2159643"/>
          </a:xfrm>
        </p:spPr>
        <p:txBody>
          <a:bodyPr/>
          <a:lstStyle/>
          <a:p>
            <a:r>
              <a:rPr lang="ru-RU" sz="4800" b="1" dirty="0">
                <a:solidFill>
                  <a:srgbClr val="003366"/>
                </a:solidFill>
              </a:rPr>
              <a:t>Преобразование сумм тригонометрических функций в произведения</a:t>
            </a:r>
            <a:endParaRPr lang="ru-RU" sz="4500" dirty="0">
              <a:solidFill>
                <a:srgbClr val="B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402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7250"/>
          </a:xfrm>
        </p:spPr>
        <p:txBody>
          <a:bodyPr/>
          <a:lstStyle/>
          <a:p>
            <a:r>
              <a:rPr lang="ru-RU" dirty="0" smtClean="0"/>
              <a:t>Упражнение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71550"/>
            <a:ext cx="8229600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Соедините левую и правую части формул так, чтобы получились верные формулы преобразования тригонометрических функций.</a:t>
            </a:r>
          </a:p>
          <a:p>
            <a:pPr marL="0" indent="0">
              <a:buNone/>
            </a:pPr>
            <a:endParaRPr lang="ru-RU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685812"/>
                  </p:ext>
                </p:extLst>
              </p:nvPr>
            </p:nvGraphicFramePr>
            <p:xfrm>
              <a:off x="2340000" y="1491630"/>
              <a:ext cx="5040560" cy="312687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944216"/>
                    <a:gridCol w="3096344"/>
                  </a:tblGrid>
                  <a:tr h="4308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en-US" sz="2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a:rPr lang="en-US" sz="2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𝑠𝑖𝑛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2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𝑥</m:t>
                                        </m:r>
                                        <m:r>
                                          <a:rPr lang="en-US" sz="2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n-US" sz="2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  <m:r>
                                      <a:rPr lang="en-US" sz="2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=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ru-RU" sz="2200" dirty="0"/>
                        </a:p>
                      </a:txBody>
                      <a:tcPr marL="106236" marR="106236" marT="53118" marB="531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𝑐𝑜𝑠</m:t>
                                    </m:r>
                                  </m:fName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⋅</m:t>
                                    </m:r>
                                    <m:func>
                                      <m:func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𝑐𝑜𝑠</m:t>
                                        </m:r>
                                      </m:fName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𝑦</m:t>
                                        </m:r>
                                        <m:r>
                                          <a:rPr lang="ru-RU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+</m:t>
                                        </m:r>
                                        <m:func>
                                          <m:funcPr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  <a:ea typeface="Cambria Math"/>
                                              </a:rPr>
                                              <m:t>𝑠𝑖𝑛</m:t>
                                            </m:r>
                                          </m:fName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  <a:ea typeface="Cambria Math"/>
                                              </a:rPr>
                                              <m:t>𝑥</m:t>
                                            </m:r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  <a:ea typeface="Cambria Math"/>
                                              </a:rPr>
                                              <m:t>⋅</m:t>
                                            </m:r>
                                            <m:func>
                                              <m:funcPr>
                                                <m:ctrlPr>
                                                  <a:rPr lang="en-US" sz="20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</m:ctrlPr>
                                              </m:funcPr>
                                              <m:fName>
                                                <m:r>
                                                  <a:rPr lang="en-US" sz="20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𝑠𝑖𝑛</m:t>
                                                </m:r>
                                              </m:fName>
                                              <m:e>
                                                <m:r>
                                                  <a:rPr lang="en-US" sz="20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</m:func>
                                          </m:e>
                                        </m:func>
                                      </m:e>
                                    </m:func>
                                  </m:e>
                                </m:func>
                              </m:oMath>
                            </m:oMathPara>
                          </a14:m>
                          <a:endParaRPr lang="ru-RU" sz="2000" dirty="0"/>
                        </a:p>
                      </a:txBody>
                      <a:tcPr marL="106236" marR="106236" marT="53118" marB="531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308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en-US" sz="2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a:rPr lang="en-US" sz="2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𝑠𝑖𝑛</m:t>
                                    </m:r>
                                  </m:fName>
                                  <m:e>
                                    <m:r>
                                      <a:rPr lang="en-US" sz="2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en-US" sz="2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func>
                                <m:r>
                                  <a:rPr lang="en-US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ru-RU" sz="2200" dirty="0"/>
                        </a:p>
                      </a:txBody>
                      <a:tcPr marL="106236" marR="106236" marT="53118" marB="531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𝑐𝑜𝑠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𝑠𝑖𝑛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ru-RU" sz="2000" dirty="0"/>
                        </a:p>
                      </a:txBody>
                      <a:tcPr marL="106236" marR="106236" marT="53118" marB="531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308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ru-RU" sz="22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200" b="0" i="1" smtClean="0">
                                        <a:latin typeface="Cambria Math"/>
                                      </a:rPr>
                                      <m:t>𝑡𝑔</m:t>
                                    </m:r>
                                  </m:e>
                                  <m:sup>
                                    <m:r>
                                      <a:rPr lang="en-US" sz="22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ru-RU" sz="2200" dirty="0"/>
                        </a:p>
                      </a:txBody>
                      <a:tcPr marL="106236" marR="106236" marT="53118" marB="5311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1+</m:t>
                                    </m:r>
                                    <m:func>
                                      <m:func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𝑐𝑜𝑠</m:t>
                                        </m:r>
                                      </m:fName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2</m:t>
                                        </m:r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𝑥</m:t>
                                        </m:r>
                                      </m:e>
                                    </m:func>
                                  </m:num>
                                  <m:den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2000" dirty="0"/>
                        </a:p>
                      </a:txBody>
                      <a:tcPr marL="106236" marR="106236" marT="53118" marB="531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308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ru-RU" sz="22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𝑐𝑜𝑠</m:t>
                                    </m:r>
                                  </m:e>
                                  <m:sup>
                                    <m:r>
                                      <a:rPr lang="en-US" sz="2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US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ru-RU" sz="2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06236" marR="106236" marT="53118" marB="531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𝑠𝑖𝑛</m:t>
                                    </m:r>
                                  </m:fName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⋅</m:t>
                                    </m:r>
                                    <m:func>
                                      <m:func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𝑐𝑜𝑠</m:t>
                                        </m:r>
                                      </m:fName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𝑦</m:t>
                                        </m:r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+</m:t>
                                        </m:r>
                                        <m:func>
                                          <m:funcPr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  <a:ea typeface="Cambria Math"/>
                                              </a:rPr>
                                              <m:t>𝑐𝑜𝑠</m:t>
                                            </m:r>
                                          </m:fName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  <a:ea typeface="Cambria Math"/>
                                              </a:rPr>
                                              <m:t>𝑥</m:t>
                                            </m:r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  <a:ea typeface="Cambria Math"/>
                                              </a:rPr>
                                              <m:t>⋅</m:t>
                                            </m:r>
                                            <m:func>
                                              <m:funcPr>
                                                <m:ctrlPr>
                                                  <a:rPr lang="en-US" sz="20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</m:ctrlPr>
                                              </m:funcPr>
                                              <m:fName>
                                                <m:r>
                                                  <a:rPr lang="en-US" sz="20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𝑠𝑖𝑛</m:t>
                                                </m:r>
                                              </m:fName>
                                              <m:e>
                                                <m:r>
                                                  <a:rPr lang="en-US" sz="20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</m:func>
                                          </m:e>
                                        </m:func>
                                      </m:e>
                                    </m:func>
                                  </m:e>
                                </m:func>
                              </m:oMath>
                            </m:oMathPara>
                          </a14:m>
                          <a:endParaRPr lang="ru-RU" sz="2000" dirty="0"/>
                        </a:p>
                      </a:txBody>
                      <a:tcPr marL="106236" marR="106236" marT="53118" marB="531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3084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en-US" sz="2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a:rPr lang="en-US" sz="2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𝑐𝑜𝑠</m:t>
                                    </m:r>
                                  </m:fName>
                                  <m:e>
                                    <m:r>
                                      <a:rPr lang="en-US" sz="2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en-US" sz="2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func>
                                <m:r>
                                  <a:rPr lang="en-US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ru-RU" sz="2200" dirty="0"/>
                        </a:p>
                      </a:txBody>
                      <a:tcPr marL="106236" marR="106236" marT="53118" marB="5311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1−</m:t>
                                    </m:r>
                                    <m:func>
                                      <m:funcPr>
                                        <m:ctrlPr>
                                          <a:rPr lang="en-US" sz="2000" b="0" i="1" smtClean="0">
                                            <a:latin typeface="Cambria Math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a:rPr lang="en-US" sz="2000" b="0" i="1" smtClean="0">
                                            <a:latin typeface="Cambria Math"/>
                                          </a:rPr>
                                          <m:t>𝑐𝑜𝑠</m:t>
                                        </m:r>
                                      </m:fName>
                                      <m:e>
                                        <m:r>
                                          <a:rPr lang="en-US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  <m:r>
                                          <a:rPr lang="en-US" sz="2000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func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1+</m:t>
                                    </m:r>
                                    <m:func>
                                      <m:funcPr>
                                        <m:ctrlPr>
                                          <a:rPr lang="en-US" sz="2000" b="0" i="1" smtClean="0">
                                            <a:latin typeface="Cambria Math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a:rPr lang="en-US" sz="2000" b="0" i="1" smtClean="0">
                                            <a:latin typeface="Cambria Math"/>
                                          </a:rPr>
                                          <m:t>𝑐𝑜𝑠</m:t>
                                        </m:r>
                                      </m:fName>
                                      <m:e>
                                        <m:r>
                                          <a:rPr lang="en-US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  <m:r>
                                          <a:rPr lang="en-US" sz="2000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func>
                                  </m:den>
                                </m:f>
                              </m:oMath>
                            </m:oMathPara>
                          </a14:m>
                          <a:endParaRPr lang="ru-RU" sz="2000" dirty="0"/>
                        </a:p>
                      </a:txBody>
                      <a:tcPr marL="106236" marR="106236" marT="53118" marB="531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308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en-US" sz="2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a:rPr lang="en-US" sz="2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𝑐𝑜𝑠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2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𝑥</m:t>
                                        </m:r>
                                        <m:r>
                                          <a:rPr lang="en-US" sz="2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US" sz="2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  <m:r>
                                      <a:rPr lang="en-US" sz="2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=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ru-RU" sz="2200" dirty="0"/>
                        </a:p>
                      </a:txBody>
                      <a:tcPr marL="106236" marR="106236" marT="53118" marB="531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  <m:func>
                                  <m:func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𝑠𝑖𝑛</m:t>
                                    </m:r>
                                  </m:fName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func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⋅</m:t>
                                </m:r>
                                <m:func>
                                  <m:func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𝑐𝑜𝑠</m:t>
                                    </m:r>
                                  </m:fName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ru-RU" sz="2000" dirty="0"/>
                        </a:p>
                      </a:txBody>
                      <a:tcPr marL="106236" marR="106236" marT="53118" marB="531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685812"/>
                  </p:ext>
                </p:extLst>
              </p:nvPr>
            </p:nvGraphicFramePr>
            <p:xfrm>
              <a:off x="2340000" y="1491630"/>
              <a:ext cx="5040560" cy="312687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944216"/>
                    <a:gridCol w="3096344"/>
                  </a:tblGrid>
                  <a:tr h="441516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06236" marR="106236" marT="53118" marB="531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313" t="-1389" r="-159248" b="-619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06236" marR="106236" marT="53118" marB="531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62992" t="-1389" b="-619444"/>
                          </a:stretch>
                        </a:blipFill>
                      </a:tcPr>
                    </a:tc>
                  </a:tr>
                  <a:tr h="441516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06236" marR="106236" marT="53118" marB="531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313" t="-100000" r="-159248" b="-5109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06236" marR="106236" marT="53118" marB="531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62992" t="-100000" b="-510959"/>
                          </a:stretch>
                        </a:blipFill>
                      </a:tcPr>
                    </a:tc>
                  </a:tr>
                  <a:tr h="676847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06236" marR="106236" marT="53118" marB="5311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313" t="-131532" r="-159248" b="-2360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06236" marR="106236" marT="53118" marB="531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62992" t="-131532" b="-236036"/>
                          </a:stretch>
                        </a:blipFill>
                      </a:tcPr>
                    </a:tc>
                  </a:tr>
                  <a:tr h="441516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06236" marR="106236" marT="53118" marB="531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313" t="-356944" r="-159248" b="-263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06236" marR="106236" marT="53118" marB="531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62992" t="-356944" b="-263889"/>
                          </a:stretch>
                        </a:blipFill>
                      </a:tcPr>
                    </a:tc>
                  </a:tr>
                  <a:tr h="683959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06236" marR="106236" marT="53118" marB="53118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313" t="-291150" r="-159248" b="-681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06236" marR="106236" marT="53118" marB="531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62992" t="-291150" b="-68142"/>
                          </a:stretch>
                        </a:blipFill>
                      </a:tcPr>
                    </a:tc>
                  </a:tr>
                  <a:tr h="441516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06236" marR="106236" marT="53118" marB="531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313" t="-613889" r="-159248" b="-69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06236" marR="106236" marT="53118" marB="531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62992" t="-613889" b="-6944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3630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39502"/>
                <a:ext cx="8229600" cy="4255121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0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/>
                                </a:rPr>
                                <m:t>10</m:t>
                              </m:r>
                            </m:den>
                          </m:f>
                        </m:e>
                      </m:func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0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/>
                                </a:rPr>
                                <m:t>20</m:t>
                              </m:r>
                            </m:den>
                          </m:f>
                        </m:e>
                      </m:func>
                      <m:r>
                        <a:rPr lang="en-US" sz="2000" b="0" i="1" smtClean="0">
                          <a:latin typeface="Cambria Math"/>
                        </a:rPr>
                        <m:t>=−2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0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10</m:t>
                                  </m:r>
                                </m:den>
                              </m:f>
                              <m:r>
                                <a:rPr lang="en-US" sz="2000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20</m:t>
                                  </m:r>
                                </m:den>
                              </m:f>
                            </m:num>
                            <m:den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/>
                                    </a:rPr>
                                    <m:t>10</m:t>
                                  </m:r>
                                </m:den>
                              </m:f>
                              <m:r>
                                <a:rPr lang="en-US" sz="20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/>
                                    </a:rPr>
                                    <m:t>20</m:t>
                                  </m:r>
                                </m:den>
                              </m:f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=2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40</m:t>
                              </m:r>
                            </m:den>
                          </m:f>
                        </m:e>
                      </m:func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40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800" i="1" dirty="0" smtClean="0"/>
              </a:p>
              <a:p>
                <a:pPr marL="0" indent="0">
                  <a:buNone/>
                </a:pPr>
                <a:endParaRPr lang="en-US" sz="1800" i="1" dirty="0"/>
              </a:p>
              <a:p>
                <a:pPr marL="0" indent="0">
                  <a:buNone/>
                </a:pPr>
                <a:endParaRPr lang="ru-RU" sz="1800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39502"/>
                <a:ext cx="8229600" cy="4255121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Группа 5"/>
          <p:cNvGrpSpPr/>
          <p:nvPr/>
        </p:nvGrpSpPr>
        <p:grpSpPr>
          <a:xfrm>
            <a:off x="467544" y="1488958"/>
            <a:ext cx="3924007" cy="593689"/>
            <a:chOff x="242345" y="3606656"/>
            <a:chExt cx="3924007" cy="59368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/>
                <p:cNvSpPr txBox="1"/>
                <p:nvPr/>
              </p:nvSpPr>
              <p:spPr>
                <a:xfrm>
                  <a:off x="242345" y="3731757"/>
                  <a:ext cx="149079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𝑠𝑖𝑛</m:t>
                            </m:r>
                          </m:fName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𝑠𝑖𝑛</m:t>
                            </m:r>
                          </m:fName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</m:func>
                      </m:oMath>
                    </m:oMathPara>
                  </a14:m>
                  <a:endParaRPr lang="ru-RU" i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Text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345" y="3731757"/>
                  <a:ext cx="1490793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1540120" y="3606656"/>
                  <a:ext cx="2626232" cy="59368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=2</m:t>
                        </m:r>
                        <m:func>
                          <m:func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𝑠𝑖𝑛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func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⋅</m:t>
                        </m:r>
                        <m:func>
                          <m:func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  <m:t>𝑐𝑜𝑠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func>
                      </m:oMath>
                    </m:oMathPara>
                  </a14:m>
                  <a:endParaRPr lang="ru-RU" i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0120" y="3606656"/>
                  <a:ext cx="2626232" cy="593689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412952" y="2206666"/>
                <a:ext cx="3943579" cy="5936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ru-RU" i="1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</m:func>
                      <m:r>
                        <a:rPr lang="en-US" i="1">
                          <a:solidFill>
                            <a:srgbClr val="FF0000"/>
                          </a:solidFill>
                          <a:latin typeface="Cambria Math"/>
                        </a:rPr>
                        <m:t>=2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952" y="2206666"/>
                <a:ext cx="3943579" cy="59368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33417" y="2926525"/>
                <a:ext cx="4013215" cy="5936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</m:func>
                      <m:r>
                        <a:rPr lang="en-US" i="1">
                          <a:solidFill>
                            <a:srgbClr val="FF0000"/>
                          </a:solidFill>
                          <a:latin typeface="Cambria Math"/>
                        </a:rPr>
                        <m:t>=2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𝑐𝑜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417" y="2926525"/>
                <a:ext cx="4013215" cy="59368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19769" y="3608925"/>
                <a:ext cx="4139916" cy="5936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</m:func>
                      <m:r>
                        <a:rPr lang="en-US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/>
                        </a:rPr>
                        <m:t>2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𝑖𝑛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𝑖𝑛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769" y="3608925"/>
                <a:ext cx="4139916" cy="59368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Правая фигурная скобка 9"/>
          <p:cNvSpPr/>
          <p:nvPr/>
        </p:nvSpPr>
        <p:spPr>
          <a:xfrm>
            <a:off x="4341318" y="1488958"/>
            <a:ext cx="372354" cy="2713656"/>
          </a:xfrm>
          <a:prstGeom prst="rightBrace">
            <a:avLst>
              <a:gd name="adj1" fmla="val 28693"/>
              <a:gd name="adj2" fmla="val 5050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826358" y="2219743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Преобразование сумм тригонометрических функций в произведения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1733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034" y="51470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Пример: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9582"/>
                <a:ext cx="8229600" cy="353504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1800" dirty="0" smtClean="0"/>
                  <a:t>Решить уравнение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sz="1800" b="0" i="1" smtClean="0">
                            <a:latin typeface="Cambria Math"/>
                          </a:rPr>
                          <m:t>17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sz="1800" b="0" i="1" smtClean="0">
                            <a:latin typeface="Cambria Math"/>
                          </a:rPr>
                          <m:t>7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1800" i="1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1800" dirty="0" smtClean="0"/>
                  <a:t>Решение:</a:t>
                </a:r>
              </a:p>
              <a:p>
                <a:pPr marL="0" indent="0">
                  <a:buNone/>
                </a:pPr>
                <a:endParaRPr lang="ru-RU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ru-RU" sz="1800" i="1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unc>
                        <m:func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</m:func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/>
                        </a:rPr>
                        <m:t>=2</m:t>
                      </m:r>
                      <m:func>
                        <m:func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ru-RU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f>
                            <m:f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sz="1800" dirty="0"/>
              </a:p>
              <a:p>
                <a:pPr marL="0" indent="0">
                  <a:buNone/>
                </a:pPr>
                <a:endParaRPr lang="ru-RU" sz="6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2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</a:rPr>
                                <m:t>17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−7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17</m:t>
                              </m:r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+7</m:t>
                              </m:r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ru-RU" sz="1800" b="0" i="1" smtClean="0">
                          <a:latin typeface="Cambria Math"/>
                          <a:ea typeface="Cambria Math"/>
                        </a:rPr>
                        <m:t>=0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ru-RU" sz="1800" dirty="0" smtClean="0"/>
              </a:p>
              <a:p>
                <a:pPr marL="0" indent="0">
                  <a:buNone/>
                </a:pPr>
                <a:endParaRPr lang="en-US" sz="80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2</m:t>
                      </m:r>
                      <m:func>
                        <m:funcPr>
                          <m:ctrlPr>
                            <a:rPr lang="en-US" sz="18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ru-RU" sz="1800" b="0" i="1" smtClean="0">
                              <a:latin typeface="Cambria Math"/>
                            </a:rPr>
                            <m:t>5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1800" i="1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1800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1800" i="1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12</m:t>
                          </m:r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  <m:r>
                        <a:rPr lang="ru-RU" sz="1800" i="1">
                          <a:latin typeface="Cambria Math"/>
                          <a:ea typeface="Cambria Math"/>
                        </a:rPr>
                        <m:t>=0</m:t>
                      </m:r>
                      <m:r>
                        <a:rPr lang="en-US" sz="1800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ru-RU" sz="1800" dirty="0"/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>
                  <a:buNone/>
                </a:pPr>
                <a:r>
                  <a:rPr lang="ru-RU" sz="1800" dirty="0" smtClean="0"/>
                  <a:t>Ответ: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𝑘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US" sz="1800" i="1">
                        <a:latin typeface="Cambria Math"/>
                        <a:ea typeface="Cambria Math"/>
                      </a:rPr>
                      <m:t>, 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24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𝑘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12</m:t>
                        </m:r>
                      </m:den>
                    </m:f>
                    <m:r>
                      <a:rPr lang="en-US" sz="18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𝑍</m:t>
                    </m:r>
                  </m:oMath>
                </a14:m>
                <a:r>
                  <a:rPr lang="ru-RU" sz="1800" dirty="0" smtClean="0"/>
                  <a:t>.</a:t>
                </a:r>
                <a:endParaRPr lang="ru-RU" sz="1800" dirty="0"/>
              </a:p>
              <a:p>
                <a:pPr marL="0" indent="0">
                  <a:buNone/>
                </a:pPr>
                <a:endParaRPr lang="ru-RU" sz="18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9582"/>
                <a:ext cx="8229600" cy="3535041"/>
              </a:xfrm>
              <a:blipFill rotWithShape="1">
                <a:blip r:embed="rId2"/>
                <a:stretch>
                  <a:fillRect l="-593" t="-8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2287996" y="1056956"/>
                <a:ext cx="9811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17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7996" y="1056956"/>
                <a:ext cx="981102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222296" y="1745218"/>
                <a:ext cx="410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2296" y="1745218"/>
                <a:ext cx="41069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3325004" y="1055390"/>
                <a:ext cx="8528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7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004" y="1055390"/>
                <a:ext cx="85286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148840" y="1741170"/>
                <a:ext cx="6030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8840" y="1741170"/>
                <a:ext cx="60305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592395" y="3257326"/>
                <a:ext cx="8528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ru-RU" i="1">
                              <a:latin typeface="Cambria Math"/>
                            </a:rPr>
                            <m:t>5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395" y="3257326"/>
                <a:ext cx="852862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236287" y="1743141"/>
                <a:ext cx="6030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287" y="1743141"/>
                <a:ext cx="603050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Прямоугольник 14"/>
          <p:cNvSpPr/>
          <p:nvPr/>
        </p:nvSpPr>
        <p:spPr>
          <a:xfrm>
            <a:off x="5933001" y="1736235"/>
            <a:ext cx="551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или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1373251" y="3254893"/>
                <a:ext cx="100431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12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3251" y="3254893"/>
                <a:ext cx="1004313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389806" y="1760286"/>
                <a:ext cx="603050" cy="3357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9806" y="1760286"/>
                <a:ext cx="603050" cy="335756"/>
              </a:xfrm>
              <a:prstGeom prst="rect">
                <a:avLst/>
              </a:prstGeom>
              <a:blipFill rotWithShape="1">
                <a:blip r:embed="rId10"/>
                <a:stretch>
                  <a:fillRect b="-18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610834" y="2112016"/>
                <a:ext cx="17015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5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834" y="2112016"/>
                <a:ext cx="1701556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586673" y="2021926"/>
                <a:ext cx="2246705" cy="5629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12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6673" y="2021926"/>
                <a:ext cx="2246705" cy="56297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635278" y="2596531"/>
                <a:ext cx="1611788" cy="616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𝑘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5278" y="2596531"/>
                <a:ext cx="1611788" cy="616451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588267" y="2589625"/>
                <a:ext cx="2143985" cy="616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24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𝑘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67" y="2589625"/>
                <a:ext cx="2143985" cy="616451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8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21 1.97531E-6 L -0.20278 0.1327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8" y="66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6 6.17284E-7 L -0.20243 0.1330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87" y="66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4.19753E-6 L 0.43629 -0.29507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49" y="-147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1.48148E-6 L 0.56893 -0.29445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5" y="-1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4" grpId="1"/>
      <p:bldP spid="9" grpId="0"/>
      <p:bldP spid="10" grpId="0"/>
      <p:bldP spid="10" grpId="1"/>
      <p:bldP spid="11" grpId="0"/>
      <p:bldP spid="12" grpId="0"/>
      <p:bldP spid="12" grpId="1"/>
      <p:bldP spid="14" grpId="0"/>
      <p:bldP spid="15" grpId="0"/>
      <p:bldP spid="16" grpId="0"/>
      <p:bldP spid="16" grpId="1"/>
      <p:bldP spid="17" grpId="0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292" y="0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Пример: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43558"/>
                <a:ext cx="8229600" cy="375106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1800" dirty="0" smtClean="0"/>
                  <a:t>Решить уравнение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𝑐𝑜𝑠</m:t>
                        </m:r>
                      </m:fName>
                      <m:e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1800" i="1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1800" dirty="0" smtClean="0"/>
                  <a:t>Решение:</a:t>
                </a:r>
              </a:p>
              <a:p>
                <a:pPr marL="0" indent="0">
                  <a:buNone/>
                </a:pPr>
                <a:endParaRPr lang="ru-RU" sz="1800" dirty="0"/>
              </a:p>
              <a:p>
                <a:pPr marL="0" indent="0">
                  <a:buNone/>
                </a:pPr>
                <a:endParaRPr lang="ru-RU" sz="9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1800" b="0" i="1" smtClean="0">
                                  <a:latin typeface="Cambria Math"/>
                                </a:rPr>
                                <m:t>𝑐𝑜𝑠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800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800" b="0" i="1" dirty="0" smtClean="0"/>
              </a:p>
              <a:p>
                <a:pPr marL="0" indent="0">
                  <a:buNone/>
                </a:pPr>
                <a:endParaRPr lang="en-US" sz="1800" i="1" dirty="0"/>
              </a:p>
              <a:p>
                <a:pPr marL="0" indent="0">
                  <a:buNone/>
                </a:pPr>
                <a:endParaRPr lang="en-US" sz="900" b="0" i="1" dirty="0" smtClean="0"/>
              </a:p>
              <a:p>
                <a:pPr marL="0" indent="0">
                  <a:buNone/>
                </a:pPr>
                <a:endParaRPr lang="ru-RU" sz="110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−2</m:t>
                      </m:r>
                      <m:func>
                        <m:funcPr>
                          <m:ctrlPr>
                            <a:rPr lang="en-US" sz="18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8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sz="1800" i="1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1800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1800" i="1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sz="18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8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  <a:ea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ru-RU" sz="1800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1800" b="0" i="1" dirty="0" smtClean="0"/>
              </a:p>
              <a:p>
                <a:pPr marL="0" indent="0">
                  <a:buNone/>
                </a:pPr>
                <a:endParaRPr lang="en-US" sz="1800" b="0" i="1" dirty="0" smtClean="0"/>
              </a:p>
              <a:p>
                <a:pPr marL="0" indent="0">
                  <a:buNone/>
                </a:pPr>
                <a:endParaRPr lang="ru-RU" sz="1800" i="1" dirty="0" smtClean="0"/>
              </a:p>
              <a:p>
                <a:pPr marL="0" indent="0">
                  <a:buNone/>
                </a:pPr>
                <a:endParaRPr lang="ru-RU" sz="18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43558"/>
                <a:ext cx="8229600" cy="3751065"/>
              </a:xfrm>
              <a:blipFill rotWithShape="1">
                <a:blip r:embed="rId2"/>
                <a:stretch>
                  <a:fillRect l="-593" t="-81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2296622" y="843558"/>
                <a:ext cx="8760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3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6622" y="843558"/>
                <a:ext cx="876073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53440" y="1610008"/>
                <a:ext cx="410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3440" y="1610008"/>
                <a:ext cx="41069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3224580" y="846366"/>
                <a:ext cx="7246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4580" y="846366"/>
                <a:ext cx="72462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997271" y="1598636"/>
                <a:ext cx="6030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7271" y="1598636"/>
                <a:ext cx="60305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438188" y="1607428"/>
                <a:ext cx="8760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3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88" y="1607428"/>
                <a:ext cx="876073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143196" y="2605658"/>
                <a:ext cx="410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196" y="2605658"/>
                <a:ext cx="410690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1201616" y="1945108"/>
                <a:ext cx="1391085" cy="5629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616" y="1945108"/>
                <a:ext cx="1391085" cy="56297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541066" y="2590418"/>
                <a:ext cx="6030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066" y="2590418"/>
                <a:ext cx="603050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5652120" y="308364"/>
                <a:ext cx="2810065" cy="4265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unc>
                        <m:func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</m:func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/>
                        </a:rPr>
                        <m:t>=−2</m:t>
                      </m:r>
                      <m:func>
                        <m:func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sz="12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308364"/>
                <a:ext cx="2810065" cy="426527"/>
              </a:xfrm>
              <a:prstGeom prst="rect">
                <a:avLst/>
              </a:prstGeom>
              <a:blipFill rotWithShape="1">
                <a:blip r:embed="rId11"/>
                <a:stretch>
                  <a:fillRect b="-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596488" y="3105188"/>
                <a:ext cx="1534586" cy="5629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2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488" y="3105188"/>
                <a:ext cx="1534586" cy="56297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743432" y="1592868"/>
                <a:ext cx="6030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3432" y="1592868"/>
                <a:ext cx="603050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Прямоугольник 19"/>
          <p:cNvSpPr/>
          <p:nvPr/>
        </p:nvSpPr>
        <p:spPr>
          <a:xfrm>
            <a:off x="6364786" y="1583396"/>
            <a:ext cx="551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или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082582" y="3103985"/>
                <a:ext cx="1360104" cy="4652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2582" y="3103985"/>
                <a:ext cx="1360104" cy="465268"/>
              </a:xfrm>
              <a:prstGeom prst="rect">
                <a:avLst/>
              </a:prstGeom>
              <a:blipFill rotWithShape="1">
                <a:blip r:embed="rId14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157924" y="1598636"/>
                <a:ext cx="6030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7924" y="1598636"/>
                <a:ext cx="603050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486540" y="1936610"/>
                <a:ext cx="2060629" cy="5648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6540" y="1936610"/>
                <a:ext cx="2060629" cy="564898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487692" y="2492502"/>
                <a:ext cx="2201821" cy="8399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i="1" dirty="0"/>
              </a:p>
              <a:p>
                <a:endParaRPr lang="ru-RU" i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7692" y="2492502"/>
                <a:ext cx="2201821" cy="839974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826370" y="1936497"/>
                <a:ext cx="2118465" cy="564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370" y="1936497"/>
                <a:ext cx="2118465" cy="564770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822496" y="2447250"/>
                <a:ext cx="2074863" cy="8952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m:rPr>
                              <m:nor/>
                            </m:rPr>
                            <a:rPr lang="ru-RU" i="1" dirty="0"/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i="1" dirty="0"/>
              </a:p>
              <a:p>
                <a:endParaRPr lang="ru-RU" i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2496" y="2447250"/>
                <a:ext cx="2074863" cy="895245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462890" y="4147661"/>
                <a:ext cx="3981579" cy="4916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Ответ: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b="0" i="0" smtClean="0">
                        <a:latin typeface="Cambria Math"/>
                        <a:ea typeface="Cambria Math"/>
                      </a:rPr>
                      <m:t> 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𝑍</m:t>
                    </m:r>
                  </m:oMath>
                </a14:m>
                <a:r>
                  <a:rPr lang="ru-RU" dirty="0"/>
                  <a:t>.</a:t>
                </a:r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890" y="4147661"/>
                <a:ext cx="3981579" cy="491673"/>
              </a:xfrm>
              <a:prstGeom prst="rect">
                <a:avLst/>
              </a:prstGeom>
              <a:blipFill rotWithShape="1">
                <a:blip r:embed="rId20"/>
                <a:stretch>
                  <a:fillRect l="-1378" b="-74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618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-1.35802E-6 L -0.20347 0.146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35" y="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 3.1626E-6 L -0.1967 0.1456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65" y="7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0.00247 L -0.00018 0.19105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6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6 -0.00309 L 0.0177 0.10617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5 0.04321 L 0.41875 -0.31481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04" y="-179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211 0.03086 L 0.52049 -0.31358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22" y="-1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4" grpId="1"/>
      <p:bldP spid="9" grpId="0"/>
      <p:bldP spid="12" grpId="0"/>
      <p:bldP spid="12" grpId="1"/>
      <p:bldP spid="13" grpId="0"/>
      <p:bldP spid="14" grpId="0"/>
      <p:bldP spid="14" grpId="1"/>
      <p:bldP spid="15" grpId="0"/>
      <p:bldP spid="16" grpId="0"/>
      <p:bldP spid="16" grpId="1"/>
      <p:bldP spid="17" grpId="0"/>
      <p:bldP spid="19" grpId="0"/>
      <p:bldP spid="5" grpId="0"/>
      <p:bldP spid="5" grpId="1"/>
      <p:bldP spid="18" grpId="0"/>
      <p:bldP spid="20" grpId="0"/>
      <p:bldP spid="6" grpId="0"/>
      <p:bldP spid="6" grpId="1"/>
      <p:bldP spid="21" grpId="0"/>
      <p:bldP spid="7" grpId="0"/>
      <p:bldP spid="22" grpId="0"/>
      <p:bldP spid="24" grpId="0"/>
      <p:bldP spid="25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Пример: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771550"/>
                <a:ext cx="8229600" cy="339447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1800" dirty="0" smtClean="0"/>
                  <a:t>Решить уравнение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1800" b="0" i="1" smtClean="0">
                        <a:latin typeface="Cambria Math"/>
                      </a:rPr>
                      <m:t>=0.</m:t>
                    </m:r>
                  </m:oMath>
                </a14:m>
                <a:endParaRPr lang="en-US" sz="1800" b="0" dirty="0" smtClean="0"/>
              </a:p>
              <a:p>
                <a:pPr marL="0" indent="0">
                  <a:buNone/>
                </a:pPr>
                <a:r>
                  <a:rPr lang="ru-RU" sz="1800" dirty="0" smtClean="0"/>
                  <a:t>Решение: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2</m:t>
                      </m:r>
                      <m:func>
                        <m:funcPr>
                          <m:ctrlPr>
                            <a:rPr lang="en-US" sz="18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1800" i="1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1800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1800" i="1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+</m:t>
                      </m:r>
                      <m:func>
                        <m:funcPr>
                          <m:ctrlPr>
                            <a:rPr lang="en-US" sz="18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1800" i="1">
                              <a:latin typeface="Cambria Math"/>
                            </a:rPr>
                            <m:t>2</m:t>
                          </m:r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18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1800" b="0" i="1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1800" i="1">
                              <a:latin typeface="Cambria Math"/>
                            </a:rPr>
                            <m:t>2</m:t>
                          </m:r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</m:func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1800" b="0" i="1" smtClean="0">
                                  <a:latin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1800" b="0" i="1" smtClean="0">
                              <a:latin typeface="Cambria Math"/>
                            </a:rPr>
                            <m:t>+1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sz="1800" i="1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ru-RU" sz="1800" i="1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2</m:t>
                      </m:r>
                      <m:r>
                        <a:rPr lang="en-US" sz="1800" b="0" i="1" smtClean="0">
                          <a:latin typeface="Cambria Math"/>
                        </a:rPr>
                        <m:t>𝑥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sz="1800" b="0" i="1" dirty="0" smtClean="0">
                  <a:ea typeface="Cambria Math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𝑥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</a:rPr>
                        <m:t>, </m:t>
                      </m:r>
                      <m:r>
                        <a:rPr lang="en-US" sz="1800" b="0" i="1" smtClean="0">
                          <a:latin typeface="Cambria Math"/>
                        </a:rPr>
                        <m:t>𝑘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sz="1800" i="1" dirty="0"/>
              </a:p>
              <a:p>
                <a:pPr marL="0" indent="0">
                  <a:buNone/>
                </a:pPr>
                <a:endParaRPr lang="ru-RU" sz="18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771550"/>
                <a:ext cx="8229600" cy="3394472"/>
              </a:xfrm>
              <a:blipFill rotWithShape="1">
                <a:blip r:embed="rId2"/>
                <a:stretch>
                  <a:fillRect l="-667" t="-8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796136" y="411510"/>
                <a:ext cx="2727129" cy="426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2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200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1200" i="1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1200" i="1">
                          <a:latin typeface="Cambria Math"/>
                        </a:rPr>
                        <m:t>+</m:t>
                      </m:r>
                      <m:func>
                        <m:funcPr>
                          <m:ctrlPr>
                            <a:rPr lang="en-US" sz="12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200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1200" i="1">
                              <a:latin typeface="Cambria Math"/>
                            </a:rPr>
                            <m:t>𝑦</m:t>
                          </m:r>
                        </m:e>
                      </m:func>
                      <m:r>
                        <a:rPr lang="en-US" sz="12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=2</m:t>
                      </m:r>
                      <m:func>
                        <m:func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f>
                            <m:f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sz="12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411510"/>
                <a:ext cx="2727129" cy="426527"/>
              </a:xfrm>
              <a:prstGeom prst="rect">
                <a:avLst/>
              </a:prstGeom>
              <a:blipFill rotWithShape="1">
                <a:blip r:embed="rId3"/>
                <a:stretch>
                  <a:fillRect b="-28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433360" y="1889494"/>
                <a:ext cx="8528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360" y="1889494"/>
                <a:ext cx="852862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1111818" y="2279886"/>
                <a:ext cx="6030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1818" y="2279886"/>
                <a:ext cx="60305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2051720" y="2281293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или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угольник 16"/>
              <p:cNvSpPr/>
              <p:nvPr/>
            </p:nvSpPr>
            <p:spPr>
              <a:xfrm>
                <a:off x="1077634" y="1883755"/>
                <a:ext cx="151009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i="1">
                                  <a:latin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i="1">
                              <a:latin typeface="Cambria Math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634" y="1883755"/>
                <a:ext cx="1510092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Прямоугольник 19"/>
              <p:cNvSpPr/>
              <p:nvPr/>
            </p:nvSpPr>
            <p:spPr>
              <a:xfrm>
                <a:off x="4310872" y="2278027"/>
                <a:ext cx="6030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0" name="Прямоуголь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872" y="2278027"/>
                <a:ext cx="60305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953668" y="2612241"/>
                <a:ext cx="1389035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3668" y="2612241"/>
                <a:ext cx="1389035" cy="61093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953668" y="3270018"/>
                <a:ext cx="2458302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=±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+2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3668" y="3270018"/>
                <a:ext cx="2458302" cy="6127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2548206" y="4083918"/>
                <a:ext cx="3981579" cy="4916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Ответ: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𝑘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/>
                        <a:ea typeface="Cambria Math"/>
                      </a:rPr>
                      <m:t>,±</m:t>
                    </m:r>
                    <m:f>
                      <m:f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i="1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r>
                      <a:rPr lang="en-US" i="1">
                        <a:latin typeface="Cambria Math"/>
                        <a:ea typeface="Cambria Math"/>
                      </a:rPr>
                      <m:t>+2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𝑍</m:t>
                    </m:r>
                  </m:oMath>
                </a14:m>
                <a:r>
                  <a:rPr lang="ru-RU" dirty="0"/>
                  <a:t>.</a:t>
                </a: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8206" y="4083918"/>
                <a:ext cx="3981579" cy="491673"/>
              </a:xfrm>
              <a:prstGeom prst="rect">
                <a:avLst/>
              </a:prstGeom>
              <a:blipFill rotWithShape="1">
                <a:blip r:embed="rId10"/>
                <a:stretch>
                  <a:fillRect l="-1225" b="-74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492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0617 L 0.00087 0.07498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.00617 L 0.20521 0.0759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" y="34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0" grpId="0"/>
      <p:bldP spid="10" grpId="1"/>
      <p:bldP spid="15" grpId="0"/>
      <p:bldP spid="16" grpId="0"/>
      <p:bldP spid="17" grpId="0"/>
      <p:bldP spid="17" grpId="1"/>
      <p:bldP spid="20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11510"/>
                <a:ext cx="8229600" cy="4183113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⋅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⋅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𝑐𝑜𝑠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&gt;0, </m:t>
                      </m:r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  <m:r>
                        <a:rPr lang="en-US" b="0" i="1" smtClean="0">
                          <a:latin typeface="Cambria Math"/>
                        </a:rPr>
                        <m:t>&gt;0</m:t>
                      </m:r>
                    </m:oMath>
                  </m:oMathPara>
                </a14:m>
                <a:endParaRPr lang="en-US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𝑐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𝑐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ru-RU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𝑐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US" i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=1;</m:t>
                    </m:r>
                  </m:oMath>
                </a14:m>
                <a:r>
                  <a:rPr lang="en-US" i="1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</a:rPr>
                          <m:t>; 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/>
                      </a:rPr>
                      <m:t>− </m:t>
                    </m:r>
                  </m:oMath>
                </a14:m>
                <a:r>
                  <a:rPr lang="ru-RU" dirty="0" smtClean="0"/>
                  <a:t>лежит на числовой окружности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0" i="1" smtClean="0">
                            <a:latin typeface="Cambria Math"/>
                          </a:rPr>
                          <m:t>𝑐𝑜𝑠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; 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i="1">
                            <a:latin typeface="Cambria Math"/>
                          </a:rPr>
                          <m:t>𝑠</m:t>
                        </m:r>
                        <m:r>
                          <a:rPr lang="en-US" b="0" i="1" smtClean="0">
                            <a:latin typeface="Cambria Math"/>
                          </a:rPr>
                          <m:t>𝑖𝑛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</m:func>
                  </m:oMath>
                </a14:m>
                <a:r>
                  <a:rPr lang="en-US" i="1" dirty="0" smtClean="0"/>
                  <a:t>    </a:t>
                </a:r>
                <a:endParaRPr lang="ru-RU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⋅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⋅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𝑐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𝑖𝑛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func>
                      <m:r>
                        <a:rPr lang="en-US" i="1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𝑐𝑜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𝑠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US" b="0" i="1" dirty="0" smtClean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𝑐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i="1" dirty="0" smtClean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11510"/>
                <a:ext cx="8229600" cy="418311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407722" y="4083918"/>
                <a:ext cx="2374368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5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US" sz="2500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25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25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lang="en-US" sz="2500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500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2500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2500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ru-RU" sz="2500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22" y="4083918"/>
                <a:ext cx="2374368" cy="47705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13451" y="1173054"/>
                <a:ext cx="2115900" cy="5688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US" sz="25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sz="2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ru-RU" sz="25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451" y="1173054"/>
                <a:ext cx="2115900" cy="56887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303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 -0.00771 L 0.29149 -0.71181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06" y="-352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0.0108 L 0.54393 -0.15798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87" y="-73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11510"/>
                <a:ext cx="8229600" cy="4183113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⋅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⋅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𝑐𝑜𝑠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&gt;0, </m:t>
                      </m:r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  <m:r>
                        <a:rPr lang="en-US" b="0" i="1" smtClean="0">
                          <a:latin typeface="Cambria Math"/>
                        </a:rPr>
                        <m:t>&gt;0</m:t>
                      </m:r>
                    </m:oMath>
                  </m:oMathPara>
                </a14:m>
                <a:endParaRPr lang="en-US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𝑐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𝑐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ru-RU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𝑐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US" i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=1;</m:t>
                    </m:r>
                  </m:oMath>
                </a14:m>
                <a:r>
                  <a:rPr lang="en-US" i="1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</a:rPr>
                          <m:t>; 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/>
                      </a:rPr>
                      <m:t>− </m:t>
                    </m:r>
                  </m:oMath>
                </a14:m>
                <a:r>
                  <a:rPr lang="ru-RU" dirty="0" smtClean="0"/>
                  <a:t>лежит на числовой окружности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0" i="1" smtClean="0">
                            <a:latin typeface="Cambria Math"/>
                          </a:rPr>
                          <m:t>𝑐𝑜𝑠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; 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i="1">
                            <a:latin typeface="Cambria Math"/>
                          </a:rPr>
                          <m:t>𝑠</m:t>
                        </m:r>
                        <m:r>
                          <a:rPr lang="en-US" b="0" i="1" smtClean="0">
                            <a:latin typeface="Cambria Math"/>
                          </a:rPr>
                          <m:t>𝑖𝑛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</m:func>
                  </m:oMath>
                </a14:m>
                <a:r>
                  <a:rPr lang="en-US" i="1" dirty="0" smtClean="0"/>
                  <a:t>    </a:t>
                </a:r>
                <a:endParaRPr lang="ru-RU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⋅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⋅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𝑐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𝑖𝑛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func>
                      <m:r>
                        <a:rPr lang="en-US" i="1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𝑐𝑜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𝑠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US" b="0" i="1" dirty="0" smtClean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𝑐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i="1" dirty="0" smtClean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11510"/>
                <a:ext cx="8229600" cy="418311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407722" y="4083918"/>
                <a:ext cx="2374368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5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US" sz="2500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25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25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lang="en-US" sz="2500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500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25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2500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ru-RU" sz="2500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22" y="4083918"/>
                <a:ext cx="2374368" cy="47705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13451" y="1173054"/>
                <a:ext cx="2115900" cy="5688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US" sz="25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sz="2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ru-RU" sz="25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451" y="1173054"/>
                <a:ext cx="2115900" cy="56887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098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 -0.00771 L 0.29149 -0.71181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06" y="-352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0.0108 L 0.54393 -0.15798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87" y="-73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07" y="16192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Пример: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87574"/>
                <a:ext cx="8229600" cy="360704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1800" dirty="0" smtClean="0"/>
                  <a:t>Преобразовать в произведение выражение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5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1800" b="0" i="1" smtClean="0">
                        <a:latin typeface="Cambria Math"/>
                      </a:rPr>
                      <m:t>−12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𝑐𝑜𝑠</m:t>
                        </m:r>
                      </m:fName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1800" i="1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1800" dirty="0" smtClean="0"/>
                  <a:t>Решение: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𝑎</m:t>
                      </m:r>
                      <m:r>
                        <a:rPr lang="en-US" sz="1800" b="0" i="1" smtClean="0">
                          <a:latin typeface="Cambria Math"/>
                        </a:rPr>
                        <m:t>=5, </m:t>
                      </m:r>
                      <m:r>
                        <a:rPr lang="en-US" sz="1800" b="0" i="1" smtClean="0">
                          <a:latin typeface="Cambria Math"/>
                        </a:rPr>
                        <m:t>𝑏</m:t>
                      </m:r>
                      <m:r>
                        <a:rPr lang="en-US" sz="1800" b="0" i="1" smtClean="0">
                          <a:latin typeface="Cambria Math"/>
                        </a:rPr>
                        <m:t>=12, </m:t>
                      </m:r>
                      <m:r>
                        <a:rPr lang="en-US" sz="1800" b="0" i="1" smtClean="0">
                          <a:latin typeface="Cambria Math"/>
                        </a:rPr>
                        <m:t>𝑐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12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169</m:t>
                          </m:r>
                        </m:e>
                      </m:rad>
                      <m:r>
                        <a:rPr lang="en-US" sz="1800" b="0" i="1" smtClean="0">
                          <a:latin typeface="Cambria Math"/>
                        </a:rPr>
                        <m:t>=13</m:t>
                      </m:r>
                    </m:oMath>
                  </m:oMathPara>
                </a14:m>
                <a:endParaRPr lang="en-US" sz="18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5</m:t>
                      </m:r>
                      <m:func>
                        <m:funcPr>
                          <m:ctrlPr>
                            <a:rPr lang="en-US" sz="18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1800" i="1">
                          <a:latin typeface="Cambria Math"/>
                        </a:rPr>
                        <m:t>−12</m:t>
                      </m:r>
                      <m:func>
                        <m:funcPr>
                          <m:ctrlPr>
                            <a:rPr lang="en-US" sz="18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i="1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1800" b="0" i="1" smtClean="0">
                          <a:latin typeface="Cambria Math"/>
                        </a:rPr>
                        <m:t>=13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</a:rPr>
                                <m:t>13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1800" b="0" i="1" smtClean="0">
                                  <a:latin typeface="Cambria Math"/>
                                </a:rPr>
                                <m:t>𝑠𝑖𝑛</m:t>
                              </m:r>
                            </m:fName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18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</a:rPr>
                                <m:t>12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</a:rPr>
                                <m:t>13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1800" b="0" i="1" smtClean="0">
                                  <a:latin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18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</a:rPr>
                                <m:t>13</m:t>
                              </m:r>
                            </m:den>
                          </m:f>
                        </m:e>
                      </m:func>
                      <m:r>
                        <a:rPr lang="en-US" sz="1800" b="0" i="1" smtClean="0">
                          <a:latin typeface="Cambria Math"/>
                        </a:rPr>
                        <m:t>;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func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13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⇒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𝑎𝑟𝑐𝑠𝑖𝑛</m:t>
                          </m:r>
                        </m:fName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13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800" b="0" i="1" dirty="0" smtClean="0">
                  <a:ea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5</m:t>
                    </m:r>
                    <m:func>
                      <m:funcPr>
                        <m:ctrlPr>
                          <a:rPr lang="en-US" sz="1800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i="1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1800" i="1">
                        <a:latin typeface="Cambria Math"/>
                      </a:rPr>
                      <m:t>−12</m:t>
                    </m:r>
                    <m:func>
                      <m:funcPr>
                        <m:ctrlPr>
                          <a:rPr lang="en-US" sz="1800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i="1">
                            <a:latin typeface="Cambria Math"/>
                          </a:rPr>
                          <m:t>𝑐𝑜𝑠</m:t>
                        </m:r>
                      </m:fName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1800" b="0" i="1" smtClean="0">
                        <a:latin typeface="Cambria Math"/>
                      </a:rPr>
                      <m:t>=13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e>
                    </m:func>
                    <m:r>
                      <a:rPr lang="en-US" sz="1800" b="0" i="1" smtClean="0">
                        <a:latin typeface="Cambria Math"/>
                      </a:rPr>
                      <m:t>=13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−</m:t>
                            </m:r>
                            <m:func>
                              <m:func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𝑎𝑟𝑐𝑠𝑖𝑛</m:t>
                                </m:r>
                              </m:fName>
                              <m:e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12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13</m:t>
                                    </m:r>
                                  </m:den>
                                </m:f>
                              </m:e>
                            </m:func>
                          </m:e>
                        </m:d>
                      </m:e>
                    </m:func>
                  </m:oMath>
                </a14:m>
                <a:r>
                  <a:rPr lang="en-US" sz="1800" b="0" i="1" dirty="0" smtClean="0">
                    <a:ea typeface="Cambria Math"/>
                  </a:rPr>
                  <a:t> </a:t>
                </a:r>
              </a:p>
              <a:p>
                <a:pPr marL="0" indent="0">
                  <a:buNone/>
                </a:pPr>
                <a:endParaRPr lang="ru-RU" sz="1800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87574"/>
                <a:ext cx="8229600" cy="3607049"/>
              </a:xfrm>
              <a:blipFill rotWithShape="1">
                <a:blip r:embed="rId2"/>
                <a:stretch>
                  <a:fillRect l="-593" t="-8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049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819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Пример: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5566"/>
                <a:ext cx="8229600" cy="367905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1800" dirty="0" smtClean="0"/>
                  <a:t>Решить уравнение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5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1800" b="0" i="1" smtClean="0">
                        <a:latin typeface="Cambria Math"/>
                      </a:rPr>
                      <m:t>−12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𝑐𝑜𝑠</m:t>
                        </m:r>
                      </m:fName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1800" b="0" i="1" smtClean="0">
                        <a:latin typeface="Cambria Math"/>
                      </a:rPr>
                      <m:t>=13.</m:t>
                    </m:r>
                  </m:oMath>
                </a14:m>
                <a:endParaRPr lang="en-US" sz="1800" b="0" dirty="0" smtClean="0"/>
              </a:p>
              <a:p>
                <a:pPr marL="0" indent="0">
                  <a:buNone/>
                </a:pPr>
                <a:r>
                  <a:rPr lang="ru-RU" sz="1800" dirty="0" smtClean="0"/>
                  <a:t>Решение: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5</m:t>
                      </m:r>
                      <m:func>
                        <m:funcPr>
                          <m:ctrlPr>
                            <a:rPr lang="en-US" sz="18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1800" i="1">
                          <a:latin typeface="Cambria Math"/>
                        </a:rPr>
                        <m:t>−12</m:t>
                      </m:r>
                      <m:func>
                        <m:funcPr>
                          <m:ctrlPr>
                            <a:rPr lang="en-US" sz="18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i="1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ru-RU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13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800" b="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sz="18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𝑥</m:t>
                      </m:r>
                      <m:r>
                        <a:rPr lang="en-US" sz="1800" b="0" i="1" smtClean="0">
                          <a:latin typeface="Cambria Math"/>
                        </a:rPr>
                        <m:t>−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l-GR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800" b="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sz="1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en-US" sz="18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b="0" i="1" smtClean="0">
                              <a:latin typeface="Cambria Math"/>
                            </a:rPr>
                            <m:t>𝑎𝑟𝑐𝑠𝑖𝑛</m:t>
                          </m:r>
                        </m:fName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</a:rPr>
                                <m:t>12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</a:rPr>
                                <m:t>13</m:t>
                              </m:r>
                            </m:den>
                          </m:f>
                        </m:e>
                      </m:func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⇒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18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800" i="1">
                              <a:latin typeface="Cambria Math"/>
                            </a:rPr>
                            <m:t>𝑎𝑟𝑐𝑠𝑖𝑛</m:t>
                          </m:r>
                        </m:fName>
                        <m:e>
                          <m:f>
                            <m:f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latin typeface="Cambria Math"/>
                                </a:rPr>
                                <m:t>12</m:t>
                              </m:r>
                            </m:num>
                            <m:den>
                              <m:r>
                                <a:rPr lang="en-US" sz="1800" i="1">
                                  <a:latin typeface="Cambria Math"/>
                                </a:rPr>
                                <m:t>13</m:t>
                              </m:r>
                            </m:den>
                          </m:f>
                        </m:e>
                      </m:func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l-GR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800" i="1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sz="18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i="1">
                          <a:latin typeface="Cambria Math"/>
                        </a:rPr>
                        <m:t>+</m:t>
                      </m:r>
                      <m:r>
                        <a:rPr lang="en-US" sz="1800" i="1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1800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1800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1800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18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1800" i="1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sz="1800" i="1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sz="1800" dirty="0" smtClean="0"/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>
                  <a:buNone/>
                </a:pPr>
                <a:endParaRPr lang="ru-RU" sz="18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5566"/>
                <a:ext cx="8229600" cy="3679057"/>
              </a:xfrm>
              <a:blipFill rotWithShape="1">
                <a:blip r:embed="rId2"/>
                <a:stretch>
                  <a:fillRect l="-593" t="-8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2437398" y="1619820"/>
                <a:ext cx="154619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13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7398" y="1619820"/>
                <a:ext cx="1546193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4067944" y="915566"/>
                <a:ext cx="7312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=13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915566"/>
                <a:ext cx="73129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520213" y="4147629"/>
                <a:ext cx="3981579" cy="6329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ru-RU" dirty="0" smtClean="0"/>
                  <a:t>Ответ: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i="1">
                            <a:latin typeface="Cambria Math"/>
                          </a:rPr>
                          <m:t>𝑎𝑟𝑐𝑠𝑖𝑛</m:t>
                        </m:r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12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13</m:t>
                            </m:r>
                          </m:den>
                        </m:f>
                      </m:e>
                    </m:func>
                    <m:r>
                      <a:rPr lang="en-US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l-GR" i="1">
                            <a:latin typeface="Cambria Math"/>
                          </a:rPr>
                        </m:ctrlPr>
                      </m:fPr>
                      <m:num>
                        <m:r>
                          <a:rPr lang="el-GR" i="1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l-GR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𝑍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213" y="4147629"/>
                <a:ext cx="3981579" cy="632930"/>
              </a:xfrm>
              <a:prstGeom prst="rect">
                <a:avLst/>
              </a:prstGeom>
              <a:blipFill rotWithShape="1">
                <a:blip r:embed="rId5"/>
                <a:stretch>
                  <a:fillRect l="-1225" b="-576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209523" y="2050989"/>
                <a:ext cx="16800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=1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9523" y="2050989"/>
                <a:ext cx="1680075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210494" y="2571750"/>
                <a:ext cx="2362955" cy="5629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l-G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0494" y="2571750"/>
                <a:ext cx="2362955" cy="5629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750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4418E-6 L -0.22118 0.08362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59" y="41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1 -0.00925 L -0.24982 0.2209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22" y="11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4" grpId="1"/>
      <p:bldP spid="5" grpId="0"/>
      <p:bldP spid="5" grpId="1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1542</Words>
  <Application>Microsoft Office PowerPoint</Application>
  <PresentationFormat>Экран (16:9)</PresentationFormat>
  <Paragraphs>135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Оформление по умолчанию</vt:lpstr>
      <vt:lpstr>Преобразование сумм тригонометрических функций в произведения</vt:lpstr>
      <vt:lpstr>Упражнение</vt:lpstr>
      <vt:lpstr>Презентация PowerPoint</vt:lpstr>
      <vt:lpstr>Пример:</vt:lpstr>
      <vt:lpstr>Пример:</vt:lpstr>
      <vt:lpstr>Пример:</vt:lpstr>
      <vt:lpstr>Презентация PowerPoint</vt:lpstr>
      <vt:lpstr>Презентация PowerPoint</vt:lpstr>
      <vt:lpstr>Пример:</vt:lpstr>
      <vt:lpstr>Пример: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Преобразование сумм тригонометрических функций в произведение</dc:title>
  <dc:creator>user</dc:creator>
  <cp:lastModifiedBy>Lugner</cp:lastModifiedBy>
  <cp:revision>54</cp:revision>
  <dcterms:created xsi:type="dcterms:W3CDTF">2014-04-08T12:35:58Z</dcterms:created>
  <dcterms:modified xsi:type="dcterms:W3CDTF">2016-09-27T21:32:06Z</dcterms:modified>
</cp:coreProperties>
</file>